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7" r:id="rId20"/>
    <p:sldId id="278" r:id="rId21"/>
    <p:sldId id="279" r:id="rId22"/>
    <p:sldId id="275" r:id="rId23"/>
    <p:sldId id="28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19.01.2020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19.01.2020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19.01.2020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19.01.2020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1772816"/>
            <a:ext cx="4869218" cy="1077218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FF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Организация оценочной</a:t>
            </a:r>
          </a:p>
          <a:p>
            <a:pPr algn="ctr"/>
            <a:r>
              <a:rPr lang="ru-RU" sz="3200" b="1" spc="50" dirty="0" smtClean="0">
                <a:ln w="11430">
                  <a:solidFill>
                    <a:srgbClr val="FF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деятельности учителя</a:t>
            </a:r>
            <a:endParaRPr lang="ru-RU" sz="3200" b="1" spc="50" dirty="0">
              <a:ln w="11430">
                <a:solidFill>
                  <a:srgbClr val="FF000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3688" y="260648"/>
            <a:ext cx="61109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Муниципальная педагогическая площадка учителей</a:t>
            </a:r>
          </a:p>
          <a:p>
            <a:pPr algn="ctr"/>
            <a:r>
              <a:rPr lang="ru-RU" dirty="0" smtClean="0"/>
              <a:t>физической культуры и ОБЖ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131840" y="6237312"/>
            <a:ext cx="2509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г. Кашин, январь, 2020 год</a:t>
            </a:r>
            <a:endParaRPr lang="ru-RU" sz="1400" dirty="0"/>
          </a:p>
        </p:txBody>
      </p:sp>
      <p:pic>
        <p:nvPicPr>
          <p:cNvPr id="13314" name="Picture 2" descr="https://banner2.cleanpng.com/20181119/afl/kisspng-school-electronic-grade-book-android-application-p-5bf296dc9b9251.70091303154262498863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501008"/>
            <a:ext cx="2699349" cy="1919537"/>
          </a:xfrm>
          <a:prstGeom prst="rect">
            <a:avLst/>
          </a:prstGeom>
          <a:noFill/>
        </p:spPr>
      </p:pic>
      <p:pic>
        <p:nvPicPr>
          <p:cNvPr id="7" name="Picture 2" descr="https://www.tgl.net.ru/wp-content/uploads/2017/05/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512168" cy="10251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www.tgl.net.ru/wp-content/uploads/2017/05/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0"/>
            <a:ext cx="1658997" cy="112474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3528" y="332656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Комплексный подход</a:t>
            </a:r>
          </a:p>
          <a:p>
            <a:endParaRPr lang="ru-RU" sz="2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Позволяет использовать комплекс оценочных процедур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(стартовой, текущей, тематической, промежуточной) как основы для оценки динамики индивидуальных образовательных достижений и для итоговой оценки;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использовать контекстную информацию (об особенностях обучающихся, условиях и процессе обучения и др.) для интерпретации полученных результатов в целях управления качеством образования;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использования разнообразные методы и формы оценки, взаимно дополняющих друг друга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 descr="C:\Users\ЮЛЯ\Desktop\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48680"/>
            <a:ext cx="7560840" cy="5478510"/>
          </a:xfrm>
          <a:prstGeom prst="rect">
            <a:avLst/>
          </a:prstGeom>
          <a:noFill/>
        </p:spPr>
      </p:pic>
      <p:pic>
        <p:nvPicPr>
          <p:cNvPr id="4" name="Picture 2" descr="https://www.tgl.net.ru/wp-content/uploads/2017/05/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0"/>
            <a:ext cx="1658997" cy="112474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771800" y="5301208"/>
            <a:ext cx="53109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Внутренняя оценка = Выставленная оценка</a:t>
            </a:r>
            <a:endParaRPr lang="ru-RU" sz="2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548680"/>
            <a:ext cx="3788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Организация оценивания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https://www.tgl.net.ru/wp-content/uploads/2017/05/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0"/>
            <a:ext cx="1658997" cy="112474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51520" y="1124744"/>
            <a:ext cx="799288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Оценивание в ФГОС: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Оценивание достигаемых обучающимися образовательных результатов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Оценивание процесса их формирования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Оценивание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осознанности каждым обучающимся особенностей развития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его собственного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процесса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обучения</a:t>
            </a:r>
          </a:p>
          <a:p>
            <a:pPr>
              <a:buFontTx/>
              <a:buChar char="-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Функции оценивания: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Оценивание – это обратная связь.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Оно даёт учителю информацию о том, чему обучились ученики и в какой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степени реализованы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поставленные учебные цели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Но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полную силу возможности оценивания реализуются только, если оно используется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того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чтобы дать обратную связь ученикам.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Оценивание – это навигатор.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Ученики узнают, какого уровня они достигли и какой род знаний является наиболее ценным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ЮЛЯ\Desktop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0"/>
            <a:ext cx="7344816" cy="6946497"/>
          </a:xfrm>
          <a:prstGeom prst="rect">
            <a:avLst/>
          </a:prstGeom>
          <a:noFill/>
        </p:spPr>
      </p:pic>
      <p:pic>
        <p:nvPicPr>
          <p:cNvPr id="3" name="Picture 2" descr="https://www.tgl.net.ru/wp-content/uploads/2017/05/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0"/>
            <a:ext cx="1658997" cy="11247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48680"/>
            <a:ext cx="799288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Формирующее оценивание - 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ценка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динамики учебных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достижений обучающихся</a:t>
            </a:r>
          </a:p>
          <a:p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Отслеживание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динамики индивидуальных достижений обучающихся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формирующее оценивание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предполагает целенаправленный сбор информации, получаемой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результате различных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мониторинговых процедур и фиксированной в определенной форме.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Показателями для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оценки динамики будут являться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уровень освоения изученного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материала;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степень овладения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метапредметными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умениями на данном этапе.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https://www.tgl.net.ru/wp-content/uploads/2017/05/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0"/>
            <a:ext cx="1658997" cy="11247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784" y="332656"/>
            <a:ext cx="2767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Уровневый подход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https://www.tgl.net.ru/wp-content/uploads/2017/05/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0"/>
            <a:ext cx="1658997" cy="112474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39552" y="980728"/>
            <a:ext cx="777686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проявляется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 содержании оценки и интерпретации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результатов</a:t>
            </a:r>
          </a:p>
          <a:p>
            <a:pPr>
              <a:buFontTx/>
              <a:buChar char="-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Базовый (опорный) уровень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достижения планируемых результатов свидетельствует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 усвоении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опорной системы знаний. Оценка достижения этого уровня осуществляется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помощью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стандартных задач (заданий), в которых очевиден способ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решения.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Повышенный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(функциональный) уровень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усвоение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опорной системы знаний на уровне осознанного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произвольного овладения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учебными действиями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Оценка достижения этого уровня осуществляется 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помощью задач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(заданий), в которых нет явного указания на способ выполнения, и ученику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приходится самостоятельно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выбирать один из изученных способов или создавать новый способ,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объединяя изученные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или трансформируя их.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6021288"/>
            <a:ext cx="8485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Задания базового уровня для основной и подготовительных групп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п</a:t>
            </a:r>
            <a:r>
              <a:rPr lang="ru-RU" b="1" dirty="0" smtClean="0">
                <a:solidFill>
                  <a:srgbClr val="002060"/>
                </a:solidFill>
              </a:rPr>
              <a:t>о физической культуре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784" y="332656"/>
            <a:ext cx="2767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Уровневый подход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https://www.tgl.net.ru/wp-content/uploads/2017/05/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0"/>
            <a:ext cx="1658997" cy="112474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95536" y="836712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проявляется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 содержании оценки и интерпретации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результатов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772816"/>
            <a:ext cx="81369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Для получения информации об уровнях подготовки обучающихся необходимо использовать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 комплексных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и предметных проверочных работах задания разного уровня сложности (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базового и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повышенного) по каждому планируемому результату.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3212976"/>
            <a:ext cx="82809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До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начала разработки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инструментария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учителю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необходимо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конкретизировать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планируемые результаты, определить их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«достижимость»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«измеряемость».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Указать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все умения и элементы знаний, которыми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должны овладеть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учащиеся в процессе обучения и которые можно измерить. Таким образом,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процессе операционализации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уточняется содержание и критериальная база оценки.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5661248"/>
            <a:ext cx="74168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Для </a:t>
            </a:r>
            <a:r>
              <a:rPr lang="ru-RU" sz="2000" b="1" dirty="0" smtClean="0">
                <a:solidFill>
                  <a:srgbClr val="002060"/>
                </a:solidFill>
              </a:rPr>
              <a:t>каждого умения необходимо </a:t>
            </a:r>
            <a:r>
              <a:rPr lang="ru-RU" sz="2000" b="1" dirty="0" smtClean="0">
                <a:solidFill>
                  <a:srgbClr val="002060"/>
                </a:solidFill>
              </a:rPr>
              <a:t>подобрать задания </a:t>
            </a:r>
            <a:r>
              <a:rPr lang="ru-RU" sz="2000" b="1" dirty="0" smtClean="0">
                <a:solidFill>
                  <a:srgbClr val="002060"/>
                </a:solidFill>
              </a:rPr>
              <a:t>базового и повышенного </a:t>
            </a:r>
            <a:r>
              <a:rPr lang="ru-RU" sz="2000" b="1" dirty="0" smtClean="0">
                <a:solidFill>
                  <a:srgbClr val="002060"/>
                </a:solidFill>
              </a:rPr>
              <a:t>уровней!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www.tgl.net.ru/wp-content/uploads/2017/05/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0"/>
            <a:ext cx="1658997" cy="112474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979712" y="260648"/>
            <a:ext cx="34635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Продуктивные задания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052736"/>
            <a:ext cx="799288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Репродуктивные задания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это задания, результат выполнения которых (ответ на вопрос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содержится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учебнике в готовом, легко воспроизводимом виде. Они помогут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получить предметные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знания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умения.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Продуктивные задания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это задания, результат выполнения которых (ответ на вопрос)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содержится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учебнике в готовом, легко воспроизводимом виде, но в тексте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иллюстрациях есть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подсказки, помогающие их выполнить. Они часто проверяют, сможет ли ученик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жизни воспользоваться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полученными знаниями, и поэтому они, как правило, более интересные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5157192"/>
            <a:ext cx="7920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Репродуктивные задания нацелены лишь на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предметные результаты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продуктивные – ещё и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метапредметные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www.tgl.net.ru/wp-content/uploads/2017/05/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0"/>
            <a:ext cx="1658997" cy="112474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39552" y="612845"/>
            <a:ext cx="792088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Комплексные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задания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выстраиваются таким образом, чтобы проверять несколько групп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планируемых результатов, относящихся к предметным и метапредметным.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Все оценочные материалы должны учитывать уровневый подход, при этом нормы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критерии оценивания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алгоритм выставления отметки известны заранее и педагогу, и ученику.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Используется принцип «сложения», при котором фиксируется достижение базового (опорного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уровня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требований и его превышение.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Оценочные материалы составляются на основе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операционализированного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перечня планируемых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результатов.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ЮЛЯ\Desktop\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1565917"/>
            <a:ext cx="9577064" cy="4280204"/>
          </a:xfrm>
          <a:prstGeom prst="rect">
            <a:avLst/>
          </a:prstGeom>
          <a:noFill/>
        </p:spPr>
      </p:pic>
      <p:pic>
        <p:nvPicPr>
          <p:cNvPr id="3" name="Picture 2" descr="https://www.tgl.net.ru/wp-content/uploads/2017/05/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0"/>
            <a:ext cx="1658997" cy="112474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23528" y="0"/>
            <a:ext cx="7200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Формирующее оценивание - 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оценка динамики учебных достижений обучающихся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ЮЛЯ\Desktop\5.jpg"/>
          <p:cNvPicPr>
            <a:picLocks noChangeAspect="1" noChangeArrowheads="1"/>
          </p:cNvPicPr>
          <p:nvPr/>
        </p:nvPicPr>
        <p:blipFill>
          <a:blip r:embed="rId2" cstate="print"/>
          <a:srcRect l="6890" t="102" r="1905" b="1134"/>
          <a:stretch>
            <a:fillRect/>
          </a:stretch>
        </p:blipFill>
        <p:spPr bwMode="auto">
          <a:xfrm>
            <a:off x="611560" y="476672"/>
            <a:ext cx="7187708" cy="439248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67544" y="5085184"/>
            <a:ext cx="83529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Новый подход предлагает рассматривать стандарты как общественный договор, отражающий согласование потребностей личности ребёнка, общества и государства в образовании, то есть стандарт базируется на взаимодействии трёх сторон.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s://www.tgl.net.ru/wp-content/uploads/2017/05/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0"/>
            <a:ext cx="1836712" cy="12452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www.tgl.net.ru/wp-content/uploads/2017/05/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0"/>
            <a:ext cx="1658997" cy="112474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23528" y="0"/>
            <a:ext cx="7200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Формирующее оценивание - 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оценка динамики учебных достижений обучающихся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628800"/>
            <a:ext cx="7200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Переводит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учебные цели в измеряемые результаты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Определяет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необходимый уровень достижений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Раскладывает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информацию, которую необходимо усвоить, на составные элементы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Раскладывает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учебные действия (универсальные и предметные) на операции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Отбирает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учебное содержание и техники оценивания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Организует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направляет обучение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Организует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направляет оценивание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Устанавливает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достигнуты ли учебные результаты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1800" y="1052736"/>
            <a:ext cx="27211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Действия учителя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www.tgl.net.ru/wp-content/uploads/2017/05/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0"/>
            <a:ext cx="1658997" cy="112474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23528" y="0"/>
            <a:ext cx="7200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Формирующее оценивание - 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оценка динамики учебных достижений обучающихся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71800" y="1052736"/>
            <a:ext cx="35866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Действия обучающегося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1556792"/>
            <a:ext cx="78488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938" indent="352425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Осознание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самим учащимся разрыва между тем, чего он хочет достичь (в знаниях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понимании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умениях) и тем, где он находится в данный момент, то есть, 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основе фактов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необходимо понять, что разрыв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существует</a:t>
            </a:r>
          </a:p>
          <a:p>
            <a:pPr marL="457200" indent="-457200"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Планирование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того, что учащийся сделает, чтобы этот разрыв сократить, то есть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опираясь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факты спланировать и предпринять действия для сокращения разрыва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достижения желаемого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5229200"/>
            <a:ext cx="77768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Улучшить свое положение может только САМ учащийся.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Следовательно, способность учащегося к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самооцениванию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(развитие этой способности)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основа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формирующего оценивания.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www.tgl.net.ru/wp-content/uploads/2017/05/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0"/>
            <a:ext cx="1658997" cy="112474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476672"/>
            <a:ext cx="828092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Самооценивание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взаимооценивание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критериальной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основе даёт возможность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каждому учащемуся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ответить на вопросы: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каком этапе я нахожусь?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что 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знаю (умею)?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что я пока не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знаю (не умею)?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что и как можно сделать, чтобы получить необходимый результат?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учителя самооценка каждым учащимся позволяет отследить даже самое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незначительное продвижение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учащегося (применение только итогового оценивания приводит к обобщению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не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учитывает незначительного прогресса), его старание и стремление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этой целью разрабатываются учителем или совместно с учащимися планы оценивания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контрольные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листы и критерии. Учащиеся в начале урока или решения учебной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ситуации должны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понимать, что они достигнут (планируемые учебные результаты) и как будет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выставляться отметка (критерии оценивания).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340768"/>
            <a:ext cx="77048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Введение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образовательный процесс такой системы контроля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оценки учебных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достижений обеспечит более объективную и качественную обратную связь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между учителем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обучающимися и родителями, эффективное включение учащихся 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контрольно-оценочную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деятельность, будет поддерживать и стимулировать их, позволит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отслеживать индивидуальный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прогресс.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https://www.tgl.net.ru/wp-content/uploads/2017/05/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0"/>
            <a:ext cx="1658997" cy="11247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ЮЛЯ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5" y="0"/>
            <a:ext cx="793771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76672"/>
            <a:ext cx="792088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      </a:t>
            </a:r>
            <a:r>
              <a:rPr lang="ru-RU" sz="2400" b="1" dirty="0" err="1" smtClean="0"/>
              <a:t>Компетентностный</a:t>
            </a:r>
            <a:r>
              <a:rPr lang="ru-RU" sz="2400" b="1" dirty="0" smtClean="0"/>
              <a:t> подход </a:t>
            </a:r>
            <a:r>
              <a:rPr lang="ru-RU" sz="2400" dirty="0" smtClean="0"/>
              <a:t>в образовании в противоположность концепции «усвоения знаний»,</a:t>
            </a:r>
          </a:p>
          <a:p>
            <a:pPr algn="just"/>
            <a:r>
              <a:rPr lang="ru-RU" sz="2400" dirty="0" smtClean="0"/>
              <a:t>предполагает освоение обучающимися различного рода умений, позволяющих им в будущем</a:t>
            </a:r>
          </a:p>
          <a:p>
            <a:pPr algn="just"/>
            <a:r>
              <a:rPr lang="ru-RU" sz="2400" dirty="0" smtClean="0"/>
              <a:t>действовать эффективно в ситуациях профессиональной, личной и общественной жизни.</a:t>
            </a:r>
          </a:p>
          <a:p>
            <a:pPr algn="just"/>
            <a:r>
              <a:rPr lang="ru-RU" sz="2400" dirty="0" smtClean="0"/>
              <a:t>      Особое значение придаётся умениям, позволяющим действовать в новых, неопределённых, </a:t>
            </a:r>
            <a:r>
              <a:rPr lang="ru-RU" sz="2400" b="1" dirty="0" smtClean="0"/>
              <a:t>проблемных ситуациях.</a:t>
            </a:r>
            <a:r>
              <a:rPr lang="ru-RU" sz="2400" dirty="0" smtClean="0"/>
              <a:t> Таким образом, </a:t>
            </a:r>
            <a:r>
              <a:rPr lang="ru-RU" sz="2400" dirty="0" err="1" smtClean="0"/>
              <a:t>компетентностный</a:t>
            </a:r>
            <a:r>
              <a:rPr lang="ru-RU" sz="2400" dirty="0" smtClean="0"/>
              <a:t> подход является усилением прикладного, практического характера всего школьного образования (в том числе и</a:t>
            </a:r>
          </a:p>
          <a:p>
            <a:pPr algn="just"/>
            <a:r>
              <a:rPr lang="ru-RU" sz="2400" dirty="0" smtClean="0"/>
              <a:t>предметного обучения).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20688"/>
            <a:ext cx="75608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Инновационность структуры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 стандарта:</a:t>
            </a:r>
          </a:p>
          <a:p>
            <a:r>
              <a:rPr lang="ru-RU" sz="2000" dirty="0" smtClean="0"/>
              <a:t>- Требования к структуре основных образовательных программ.</a:t>
            </a:r>
          </a:p>
          <a:p>
            <a:r>
              <a:rPr lang="ru-RU" sz="2000" dirty="0" smtClean="0"/>
              <a:t>- Требования к результатам освоения основных образовательных программ.</a:t>
            </a:r>
          </a:p>
          <a:p>
            <a:r>
              <a:rPr lang="ru-RU" sz="2000" dirty="0" smtClean="0"/>
              <a:t>- Требования к условиям реализации основных образовательных программ.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- Система оценивания результатов достижения освоения основных образовательных программ.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16386" name="Picture 2" descr="https://www.tgl.net.ru/wp-content/uploads/2017/05/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0"/>
            <a:ext cx="1836712" cy="1245229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51520" y="4581128"/>
            <a:ext cx="871296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Стандарт второго поколения ориентирован не только </a:t>
            </a:r>
            <a:r>
              <a:rPr lang="ru-RU" sz="2000" b="1" dirty="0" smtClean="0"/>
              <a:t>на</a:t>
            </a:r>
          </a:p>
          <a:p>
            <a:r>
              <a:rPr lang="ru-RU" sz="2000" b="1" dirty="0" smtClean="0"/>
              <a:t>предметные, но и на метапредметные и личностные результаты. Под результатами понимаются не только предметные знания, но и умение применять эти знания в практической деятельности.</a:t>
            </a: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332656"/>
            <a:ext cx="38604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Компетенции педагога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https://www.tgl.net.ru/wp-content/uploads/2017/05/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0"/>
            <a:ext cx="1836712" cy="1245229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11560" y="1412776"/>
            <a:ext cx="78488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Видеть ученика в образовательном процессе с учетом его способностей, желаний и устремлений.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Строить образовательный процесс, ориентированный на достижение целей конкретной ступени образования. С появлением вариативности среднего образования учителю необходимо ставить перед собой и учащимися цели, характерные именно для определенного уровня образования (базовая программа, углубленное изучение, профильная подготовка).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Устанавливать взаимодействия с другими субъектами образовательного процесса.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Создавать и использовать в педагогических целях образовательную среду. Использование коммуникационных и информационных технологий образовательной среды.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Проектировать и осуществлять профессиональное самообразование.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836712"/>
            <a:ext cx="5764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Группа задач базовой компетенции педагога</a:t>
            </a:r>
            <a:endParaRPr lang="ru-RU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836712"/>
            <a:ext cx="77768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Требования к результатам образовательной деятельности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диктуют новые требования к уроку как основной форме организации учебного процесса.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Основными методическими принципами современного урока являются:</a:t>
            </a:r>
          </a:p>
          <a:p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субъективация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(ученик становится равноправным участником образовательного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процесса);</a:t>
            </a:r>
          </a:p>
          <a:p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метапредметность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(формируются универсальные учебные действия);</a:t>
            </a:r>
          </a:p>
          <a:p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подход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(учащиеся самостоятельно добывают знания в ходе поисковой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исследовательской деятельности);</a:t>
            </a:r>
          </a:p>
          <a:p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рефлексивность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(учащиеся становятся в ситуацию, когда необходимо проанализировать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свою деятельность на уроке);</a:t>
            </a:r>
          </a:p>
          <a:p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импровизационность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(учитель должен быть готов к изменениям и коррекции «хода урока»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процессе его проведения).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https://www.tgl.net.ru/wp-content/uploads/2017/05/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332656"/>
            <a:ext cx="1658997" cy="11247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66247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Требования ФГОС ООО к оценке учебных достижений обучающихся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https://www.tgl.net.ru/wp-content/uploads/2017/05/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0"/>
            <a:ext cx="1658997" cy="112474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83569" y="1484784"/>
            <a:ext cx="77768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Нормативные документы, определяющие деятельность по организации оценочной деятельности 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1) ФЗ «Об образовании в Российской Федерации»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2) ФГОС ООО (документ, определяющий содержание системы оценки)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3) Примерная ООП ООО (детализирует, определяет основные подходы и требования к оценке предметных, метапредметных и личностных результатов)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4) Школьный локальный акт о формах, периодичности и порядке текущего контроля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4869160"/>
            <a:ext cx="77048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Основным объектом системы оценки, ее содержательной и критериальной базой выступают требования ФГОС, которые конкретизируются в планируемых результатах освоения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обучающимися основной образовательной программы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www.tgl.net.ru/wp-content/uploads/2017/05/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476672"/>
            <a:ext cx="1658997" cy="112474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95536" y="260648"/>
            <a:ext cx="820891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В соответствии с ФГОС ООО система оценки образовательной организации реализует </a:t>
            </a:r>
            <a:r>
              <a:rPr lang="ru-RU" b="1" dirty="0" err="1" smtClean="0"/>
              <a:t>системно-деятельностный</a:t>
            </a:r>
            <a:r>
              <a:rPr lang="ru-RU" b="1" dirty="0" smtClean="0"/>
              <a:t>,</a:t>
            </a:r>
          </a:p>
          <a:p>
            <a:r>
              <a:rPr lang="ru-RU" b="1" dirty="0" smtClean="0"/>
              <a:t> уровневый и комплексный подходы к оценке</a:t>
            </a:r>
          </a:p>
          <a:p>
            <a:r>
              <a:rPr lang="ru-RU" b="1" dirty="0" smtClean="0"/>
              <a:t> образовательных достижений.</a:t>
            </a:r>
          </a:p>
          <a:p>
            <a:endParaRPr lang="ru-RU" dirty="0" smtClean="0"/>
          </a:p>
          <a:p>
            <a:r>
              <a:rPr lang="ru-RU" b="1" i="1" dirty="0" err="1" smtClean="0"/>
              <a:t>Системно-деятельностный</a:t>
            </a:r>
            <a:r>
              <a:rPr lang="ru-RU" i="1" dirty="0" smtClean="0"/>
              <a:t> подход </a:t>
            </a:r>
            <a:r>
              <a:rPr lang="ru-RU" dirty="0" smtClean="0"/>
              <a:t>проявляется</a:t>
            </a:r>
            <a:r>
              <a:rPr lang="ru-RU" i="1" dirty="0" smtClean="0"/>
              <a:t> в </a:t>
            </a:r>
            <a:r>
              <a:rPr lang="ru-RU" dirty="0" smtClean="0"/>
              <a:t>оценке способности учащихся к решению учебно-познавательных и учебно-практических задач. Он обеспечивается содержанием и критериями оценки, в качестве которых выступают планируемые результаты обучения, выраженные в деятельностной форме.</a:t>
            </a:r>
          </a:p>
          <a:p>
            <a:endParaRPr lang="ru-RU" dirty="0" smtClean="0"/>
          </a:p>
          <a:p>
            <a:r>
              <a:rPr lang="ru-RU" b="1" i="1" dirty="0" smtClean="0"/>
              <a:t>Уровневый подход </a:t>
            </a:r>
            <a:r>
              <a:rPr lang="ru-RU" dirty="0" smtClean="0"/>
              <a:t>служит важнейшей основой для организации индивидуальной работы </a:t>
            </a:r>
            <a:r>
              <a:rPr lang="ru-RU" i="1" dirty="0" smtClean="0"/>
              <a:t>с </a:t>
            </a:r>
            <a:r>
              <a:rPr lang="ru-RU" dirty="0" smtClean="0"/>
              <a:t>учащимися. Он реализуется как по отношению к содержанию оценки, так и к представлению и</a:t>
            </a:r>
          </a:p>
          <a:p>
            <a:r>
              <a:rPr lang="ru-RU" dirty="0" smtClean="0"/>
              <a:t>интерпретации результатов измерений.</a:t>
            </a:r>
          </a:p>
          <a:p>
            <a:r>
              <a:rPr lang="ru-RU" i="1" dirty="0" smtClean="0"/>
              <a:t>Уровневый подход к содержанию оценки обеспечивается структурой планируемых результатов, </a:t>
            </a:r>
            <a:r>
              <a:rPr lang="ru-RU" dirty="0" smtClean="0"/>
              <a:t>в которых выделены три блока: общецелевой, «Выпускник научится» и «Выпускник получит</a:t>
            </a:r>
          </a:p>
          <a:p>
            <a:r>
              <a:rPr lang="ru-RU" dirty="0" smtClean="0"/>
              <a:t>возможность научиться». Достижение планируемых результатов, отнесенных к блоку «Выпускник научится», выносится на </a:t>
            </a:r>
            <a:r>
              <a:rPr lang="ru-RU" b="1" dirty="0" smtClean="0"/>
              <a:t>итоговую оценку</a:t>
            </a:r>
            <a:endParaRPr lang="ru-RU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176</TotalTime>
  <Words>1610</Words>
  <Application>Microsoft Office PowerPoint</Application>
  <PresentationFormat>Экран (4:3)</PresentationFormat>
  <Paragraphs>137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ЮЛЯ</cp:lastModifiedBy>
  <cp:revision>22</cp:revision>
  <dcterms:modified xsi:type="dcterms:W3CDTF">2020-01-19T09:36:27Z</dcterms:modified>
</cp:coreProperties>
</file>